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8" r:id="rId4"/>
    <p:sldId id="268" r:id="rId5"/>
    <p:sldId id="261" r:id="rId6"/>
    <p:sldId id="262" r:id="rId7"/>
    <p:sldId id="263" r:id="rId8"/>
    <p:sldId id="264" r:id="rId9"/>
    <p:sldId id="265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3694" autoAdjust="0"/>
  </p:normalViewPr>
  <p:slideViewPr>
    <p:cSldViewPr>
      <p:cViewPr varScale="1">
        <p:scale>
          <a:sx n="79" d="100"/>
          <a:sy n="79" d="100"/>
        </p:scale>
        <p:origin x="-11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2CD6A-32AA-4D95-856E-36738C2B7F53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635BA-1612-420F-856D-EEFA72C05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190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635BA-1612-420F-856D-EEFA72C05EB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044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smtClean="0"/>
              <a:t>Hard Passive: Bin, table tennis racket, wall, brick</a:t>
            </a:r>
          </a:p>
          <a:p>
            <a:r>
              <a:rPr lang="en-GB" sz="1200" dirty="0" smtClean="0"/>
              <a:t>Hard Active: Industrial grippers, e.g. </a:t>
            </a:r>
            <a:r>
              <a:rPr lang="en-GB" sz="1200" dirty="0" err="1" smtClean="0"/>
              <a:t>MakeBlock</a:t>
            </a:r>
            <a:endParaRPr lang="en-GB" sz="1200" dirty="0" smtClean="0"/>
          </a:p>
          <a:p>
            <a:r>
              <a:rPr lang="en-GB" sz="1200" dirty="0" smtClean="0"/>
              <a:t>Soft Passive: Crumple zones, air bags, </a:t>
            </a:r>
            <a:r>
              <a:rPr lang="en-GB" sz="1200" dirty="0" err="1" smtClean="0"/>
              <a:t>velcro</a:t>
            </a:r>
            <a:endParaRPr lang="en-GB" sz="1200" dirty="0" smtClean="0"/>
          </a:p>
          <a:p>
            <a:r>
              <a:rPr lang="en-GB" sz="1200" dirty="0" smtClean="0"/>
              <a:t>Soft Active: Coffee beans, Festo, Electro-adhesion, Pneumatics, Adaptive Compliance … and more!!!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635BA-1612-420F-856D-EEFA72C05EB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722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3002-9BB8-4DDB-9AB2-A8270A25661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218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3002-9BB8-4DDB-9AB2-A8270A25661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21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3002-9BB8-4DDB-9AB2-A8270A25661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119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3002-9BB8-4DDB-9AB2-A8270A25661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98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3002-9BB8-4DDB-9AB2-A8270A25661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8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3002-9BB8-4DDB-9AB2-A8270A25661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338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3002-9BB8-4DDB-9AB2-A8270A25661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60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3002-9BB8-4DDB-9AB2-A8270A25661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588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3002-9BB8-4DDB-9AB2-A8270A25661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923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3002-9BB8-4DDB-9AB2-A8270A25661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479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3002-9BB8-4DDB-9AB2-A8270A25661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91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E3002-9BB8-4DDB-9AB2-A8270A256614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CE00C-8C7D-4731-9790-8AC88477F8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94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0.jpeg"/><Relationship Id="rId18" Type="http://schemas.openxmlformats.org/officeDocument/2006/relationships/image" Target="../media/image25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microsoft.com/office/2007/relationships/hdphoto" Target="../media/hdphoto5.wdp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19.png"/><Relationship Id="rId5" Type="http://schemas.openxmlformats.org/officeDocument/2006/relationships/image" Target="../media/image15.jpeg"/><Relationship Id="rId15" Type="http://schemas.openxmlformats.org/officeDocument/2006/relationships/image" Target="../media/image22.png"/><Relationship Id="rId10" Type="http://schemas.microsoft.com/office/2007/relationships/hdphoto" Target="../media/hdphoto4.wdp"/><Relationship Id="rId19" Type="http://schemas.microsoft.com/office/2007/relationships/hdphoto" Target="../media/hdphoto6.wdp"/><Relationship Id="rId4" Type="http://schemas.openxmlformats.org/officeDocument/2006/relationships/image" Target="../media/image14.jpeg"/><Relationship Id="rId9" Type="http://schemas.openxmlformats.org/officeDocument/2006/relationships/image" Target="../media/image18.png"/><Relationship Id="rId1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microsoft.com/office/2007/relationships/hdphoto" Target="../media/hdphoto10.wdp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iCatching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608527"/>
          </a:xfrm>
        </p:spPr>
        <p:txBody>
          <a:bodyPr/>
          <a:lstStyle/>
          <a:p>
            <a:r>
              <a:rPr lang="en-GB" dirty="0" smtClean="0"/>
              <a:t>An Automated Soft Robot Catcher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95536" y="5805264"/>
            <a:ext cx="6400800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 smtClean="0"/>
              <a:t>Tom Queen</a:t>
            </a:r>
          </a:p>
          <a:p>
            <a:pPr algn="l"/>
            <a:r>
              <a:rPr lang="en-GB" sz="1600" dirty="0" smtClean="0"/>
              <a:t>Daniel Turner</a:t>
            </a:r>
          </a:p>
          <a:p>
            <a:pPr algn="l"/>
            <a:r>
              <a:rPr lang="en-GB" sz="1600" dirty="0" smtClean="0"/>
              <a:t>Demetrius Zaibo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5493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359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Cable Driven Machines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626021" cy="460647"/>
          </a:xfrm>
        </p:spPr>
        <p:txBody>
          <a:bodyPr>
            <a:noAutofit/>
          </a:bodyPr>
          <a:lstStyle/>
          <a:p>
            <a:r>
              <a:rPr lang="en-GB" sz="2400" dirty="0" smtClean="0"/>
              <a:t>Cables typically serve three roles</a:t>
            </a:r>
          </a:p>
        </p:txBody>
      </p:sp>
      <p:pic>
        <p:nvPicPr>
          <p:cNvPr id="4" name="Picture 2" descr="http://knowledgepublications.com/history/images/Mechanical_Movements_Chinese_Windlas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052736"/>
            <a:ext cx="28670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pulley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21" y="3729261"/>
            <a:ext cx="3428757" cy="28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2996952"/>
            <a:ext cx="4626021" cy="1116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000" dirty="0" smtClean="0"/>
              <a:t>Manipulation from afar</a:t>
            </a:r>
          </a:p>
          <a:p>
            <a:pPr lvl="2"/>
            <a:r>
              <a:rPr lang="en-GB" sz="1800" dirty="0" smtClean="0"/>
              <a:t>Quick release mechanisms</a:t>
            </a:r>
          </a:p>
          <a:p>
            <a:pPr lvl="2"/>
            <a:r>
              <a:rPr lang="en-GB" sz="1800" dirty="0" smtClean="0"/>
              <a:t>Fishing line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7544" y="3969060"/>
            <a:ext cx="4626021" cy="1116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000" dirty="0" smtClean="0"/>
              <a:t>Antagonistic control</a:t>
            </a:r>
          </a:p>
          <a:p>
            <a:pPr lvl="2"/>
            <a:r>
              <a:rPr lang="en-GB" sz="1800" dirty="0" smtClean="0"/>
              <a:t>Muscles &amp; Tendons</a:t>
            </a:r>
          </a:p>
          <a:p>
            <a:pPr lvl="2"/>
            <a:r>
              <a:rPr lang="en-GB" sz="1800" dirty="0" smtClean="0"/>
              <a:t>Surgical Manipulator</a:t>
            </a:r>
            <a:endParaRPr lang="en-GB" sz="18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7544" y="1600201"/>
            <a:ext cx="4626021" cy="15407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dirty="0" smtClean="0"/>
          </a:p>
          <a:p>
            <a:pPr lvl="1"/>
            <a:r>
              <a:rPr lang="en-GB" sz="2000" dirty="0" smtClean="0"/>
              <a:t>Power to speed transfer</a:t>
            </a:r>
          </a:p>
          <a:p>
            <a:pPr lvl="2"/>
            <a:r>
              <a:rPr lang="en-GB" sz="1800" dirty="0" smtClean="0"/>
              <a:t>Windlass</a:t>
            </a:r>
          </a:p>
          <a:p>
            <a:pPr lvl="2"/>
            <a:r>
              <a:rPr lang="en-GB" sz="1800" dirty="0" smtClean="0"/>
              <a:t>Pulleys</a:t>
            </a:r>
          </a:p>
        </p:txBody>
      </p:sp>
      <p:pic>
        <p:nvPicPr>
          <p:cNvPr id="10" name="Picture 6" descr="Image result for fishing l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342443"/>
            <a:ext cx="5210110" cy="162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quick release kn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308" y="1252710"/>
            <a:ext cx="3386583" cy="26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muscle and tend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939213"/>
            <a:ext cx="3514309" cy="229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52" b="89873" l="9929" r="89716">
                        <a14:foregroundMark x1="47872" y1="25527" x2="47872" y2="25527"/>
                        <a14:foregroundMark x1="23404" y1="22363" x2="23404" y2="22363"/>
                        <a14:foregroundMark x1="17730" y1="21519" x2="17730" y2="21519"/>
                        <a14:foregroundMark x1="20213" y1="22152" x2="20213" y2="22152"/>
                        <a14:foregroundMark x1="21631" y1="22785" x2="21631" y2="22785"/>
                        <a14:foregroundMark x1="76596" y1="43882" x2="76596" y2="43882"/>
                        <a14:foregroundMark x1="76950" y1="40928" x2="76950" y2="40928"/>
                        <a14:foregroundMark x1="83688" y1="36287" x2="83688" y2="36287"/>
                        <a14:foregroundMark x1="68085" y1="89241" x2="68085" y2="89241"/>
                        <a14:foregroundMark x1="27660" y1="10127" x2="27660" y2="10127"/>
                        <a14:foregroundMark x1="16312" y1="11603" x2="16312" y2="11603"/>
                        <a14:foregroundMark x1="11348" y1="16667" x2="11348" y2="16667"/>
                        <a14:foregroundMark x1="10284" y1="17932" x2="10284" y2="17932"/>
                        <a14:foregroundMark x1="10284" y1="19620" x2="10284" y2="19620"/>
                        <a14:foregroundMark x1="11348" y1="15401" x2="11348" y2="15401"/>
                        <a14:foregroundMark x1="10638" y1="16456" x2="10638" y2="16456"/>
                        <a14:foregroundMark x1="11702" y1="14346" x2="11702" y2="14346"/>
                        <a14:foregroundMark x1="10638" y1="15401" x2="10638" y2="15401"/>
                        <a14:foregroundMark x1="12057" y1="13502" x2="12057" y2="13502"/>
                        <a14:foregroundMark x1="11702" y1="12236" x2="11702" y2="12236"/>
                        <a14:foregroundMark x1="13475" y1="10549" x2="13475" y2="10549"/>
                        <a14:foregroundMark x1="17730" y1="8228" x2="17730" y2="8228"/>
                        <a14:foregroundMark x1="17021" y1="7173" x2="17021" y2="7173"/>
                        <a14:foregroundMark x1="14184" y1="9072" x2="14184" y2="9072"/>
                        <a14:foregroundMark x1="12057" y1="10759" x2="12057" y2="10759"/>
                        <a14:foregroundMark x1="11702" y1="11181" x2="11702" y2="11181"/>
                        <a14:backgroundMark x1="71277" y1="45570" x2="71277" y2="45570"/>
                        <a14:backgroundMark x1="71986" y1="55274" x2="71986" y2="55274"/>
                        <a14:backgroundMark x1="80496" y1="55063" x2="80496" y2="55063"/>
                        <a14:backgroundMark x1="80496" y1="53797" x2="80496" y2="53797"/>
                        <a14:backgroundMark x1="80496" y1="51688" x2="80496" y2="51688"/>
                        <a14:backgroundMark x1="80496" y1="50844" x2="80496" y2="50844"/>
                        <a14:backgroundMark x1="80142" y1="50211" x2="80142" y2="50211"/>
                        <a14:backgroundMark x1="80496" y1="48945" x2="80496" y2="48945"/>
                        <a14:backgroundMark x1="80496" y1="47679" x2="80496" y2="47679"/>
                        <a14:backgroundMark x1="80496" y1="46203" x2="80496" y2="46203"/>
                        <a14:backgroundMark x1="80496" y1="44937" x2="80496" y2="44937"/>
                        <a14:backgroundMark x1="80496" y1="44093" x2="80496" y2="44093"/>
                        <a14:backgroundMark x1="80496" y1="43038" x2="80496" y2="43038"/>
                        <a14:backgroundMark x1="80496" y1="41350" x2="80496" y2="41350"/>
                        <a14:backgroundMark x1="80496" y1="39662" x2="80496" y2="39662"/>
                        <a14:backgroundMark x1="70567" y1="32278" x2="70567" y2="32278"/>
                        <a14:backgroundMark x1="60638" y1="33966" x2="60638" y2="33966"/>
                        <a14:backgroundMark x1="59220" y1="32911" x2="59220" y2="32911"/>
                        <a14:backgroundMark x1="57447" y1="31646" x2="57447" y2="31646"/>
                        <a14:backgroundMark x1="56738" y1="30380" x2="56738" y2="30380"/>
                        <a14:backgroundMark x1="55319" y1="29325" x2="55319" y2="29325"/>
                        <a14:backgroundMark x1="54965" y1="28059" x2="54965" y2="28059"/>
                        <a14:backgroundMark x1="53901" y1="27215" x2="53901" y2="27215"/>
                        <a14:backgroundMark x1="36525" y1="19831" x2="36525" y2="19831"/>
                        <a14:backgroundMark x1="50000" y1="17511" x2="50000" y2="17511"/>
                        <a14:backgroundMark x1="31206" y1="19198" x2="31206" y2="18987"/>
                        <a14:backgroundMark x1="48582" y1="17089" x2="34043" y2="143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438" y="1855651"/>
            <a:ext cx="268605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454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Previous Catcher-Bots</a:t>
            </a:r>
            <a:endParaRPr lang="en-GB" dirty="0"/>
          </a:p>
        </p:txBody>
      </p:sp>
      <p:pic>
        <p:nvPicPr>
          <p:cNvPr id="4" name="Picture 4" descr="http://www.roboticgizmos.com/wp-content/uploads/2016/10/05/Omrons-Table-Tennis-Robot-FORPHEU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895"/>
          <a:stretch/>
        </p:blipFill>
        <p:spPr bwMode="auto">
          <a:xfrm>
            <a:off x="1979712" y="2924944"/>
            <a:ext cx="5403103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media.npr.org/assets/img/2011/06/24/still_double_wide-0a616a38c4c5737e7ae03c008db82f8d52f2bd0b.jpg?s=1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573788"/>
            <a:ext cx="4111655" cy="230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9" t="10872" r="22977" b="35607"/>
          <a:stretch/>
        </p:blipFill>
        <p:spPr bwMode="auto">
          <a:xfrm>
            <a:off x="4457744" y="3140968"/>
            <a:ext cx="4473289" cy="316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t="26284" r="35430"/>
          <a:stretch/>
        </p:blipFill>
        <p:spPr bwMode="auto">
          <a:xfrm>
            <a:off x="5004048" y="3032303"/>
            <a:ext cx="3369387" cy="3825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5" t="1712" r="3609" b="5016"/>
          <a:stretch/>
        </p:blipFill>
        <p:spPr bwMode="auto">
          <a:xfrm>
            <a:off x="882846" y="4248384"/>
            <a:ext cx="3833170" cy="26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txBody>
          <a:bodyPr/>
          <a:lstStyle/>
          <a:p>
            <a:r>
              <a:rPr lang="en-GB" sz="2000" dirty="0"/>
              <a:t>Table tennis: nearly catcher-bots</a:t>
            </a:r>
          </a:p>
          <a:p>
            <a:r>
              <a:rPr lang="en-GB" sz="2000" dirty="0"/>
              <a:t>Humanoid / Robot Arm: highly complex, but possibly able to adapt more readily</a:t>
            </a:r>
          </a:p>
          <a:p>
            <a:r>
              <a:rPr lang="en-GB" sz="2000" dirty="0"/>
              <a:t>Quadcopter: Highly versatile, and as complex as humanoids. Using a hammer to crack an egg</a:t>
            </a:r>
          </a:p>
          <a:p>
            <a:r>
              <a:rPr lang="en-GB" sz="2000" dirty="0"/>
              <a:t>2D catchers: Much simpler</a:t>
            </a:r>
          </a:p>
          <a:p>
            <a:pPr lvl="1"/>
            <a:r>
              <a:rPr lang="en-GB" sz="1600" dirty="0"/>
              <a:t>Double inverted pendulum</a:t>
            </a:r>
          </a:p>
          <a:p>
            <a:pPr lvl="1"/>
            <a:r>
              <a:rPr lang="en-GB" sz="1600" dirty="0"/>
              <a:t>2D frame</a:t>
            </a:r>
          </a:p>
          <a:p>
            <a:endParaRPr lang="en-GB" dirty="0"/>
          </a:p>
        </p:txBody>
      </p:sp>
      <p:pic>
        <p:nvPicPr>
          <p:cNvPr id="11" name="Picture 8" descr="http://robohub.org/wp-content/uploads/2013/06/TED_Raff_rehearsing_Net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2" t="22933" r="23749" b="31008"/>
          <a:stretch/>
        </p:blipFill>
        <p:spPr bwMode="auto">
          <a:xfrm>
            <a:off x="2342922" y="3384376"/>
            <a:ext cx="46773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34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waste paper b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5068"/>
            <a:ext cx="1871884" cy="187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table tennis racke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46714" y="1379368"/>
            <a:ext cx="2165246" cy="154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makeblock gripp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2" t="18503" r="20080" b="16839"/>
          <a:stretch/>
        </p:blipFill>
        <p:spPr bwMode="auto">
          <a:xfrm>
            <a:off x="6647273" y="1628800"/>
            <a:ext cx="2317215" cy="180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industrial robot gripp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27" y="1328870"/>
            <a:ext cx="1536889" cy="246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velcro + ball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667" b="95894" l="11000" r="97000">
                        <a14:foregroundMark x1="42333" y1="23671" x2="42333" y2="23671"/>
                        <a14:backgroundMark x1="49000" y1="79227" x2="49000" y2="79227"/>
                        <a14:backgroundMark x1="80167" y1="81643" x2="80167" y2="81643"/>
                        <a14:backgroundMark x1="91000" y1="65700" x2="91000" y2="65700"/>
                        <a14:backgroundMark x1="90333" y1="65217" x2="90333" y2="65217"/>
                        <a14:backgroundMark x1="82833" y1="48551" x2="82833" y2="48551"/>
                        <a14:backgroundMark x1="88000" y1="64251" x2="88000" y2="642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79" t="16416"/>
          <a:stretch/>
        </p:blipFill>
        <p:spPr bwMode="auto">
          <a:xfrm>
            <a:off x="161195" y="4085356"/>
            <a:ext cx="2129642" cy="135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paper crumple zone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89040"/>
            <a:ext cx="2373486" cy="177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air ba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8400" y1="61000" x2="8400" y2="61000"/>
                        <a14:foregroundMark x1="8400" y1="54500" x2="8400" y2="54500"/>
                        <a14:foregroundMark x1="6000" y1="49500" x2="6000" y2="49500"/>
                        <a14:foregroundMark x1="11200" y1="68000" x2="11200" y2="68000"/>
                        <a14:foregroundMark x1="11600" y1="71000" x2="11600" y2="71000"/>
                        <a14:foregroundMark x1="13200" y1="74500" x2="13200" y2="74500"/>
                        <a14:foregroundMark x1="14400" y1="83500" x2="14400" y2="83500"/>
                        <a14:foregroundMark x1="3200" y1="47000" x2="3200" y2="47000"/>
                        <a14:foregroundMark x1="87200" y1="16000" x2="87200" y2="16000"/>
                        <a14:foregroundMark x1="86400" y1="45500" x2="86400" y2="45500"/>
                        <a14:foregroundMark x1="81600" y1="60000" x2="81600" y2="60000"/>
                        <a14:foregroundMark x1="78800" y1="70500" x2="78800" y2="70500"/>
                        <a14:foregroundMark x1="74400" y1="81500" x2="74400" y2="81500"/>
                        <a14:foregroundMark x1="86400" y1="80500" x2="86400" y2="80500"/>
                        <a14:foregroundMark x1="83600" y1="84000" x2="83600" y2="84000"/>
                        <a14:foregroundMark x1="78800" y1="85000" x2="78800" y2="85000"/>
                        <a14:foregroundMark x1="13200" y1="78000" x2="13200" y2="78000"/>
                        <a14:foregroundMark x1="5600" y1="66500" x2="5600" y2="66500"/>
                        <a14:foregroundMark x1="6800" y1="72500" x2="6800" y2="72500"/>
                        <a14:foregroundMark x1="9200" y1="77500" x2="9200" y2="77500"/>
                        <a14:foregroundMark x1="81600" y1="87000" x2="81600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88" y="5024056"/>
            <a:ext cx="2243874" cy="179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Image result for soft gripper coffee bean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7" r="4103"/>
          <a:stretch/>
        </p:blipFill>
        <p:spPr bwMode="auto">
          <a:xfrm>
            <a:off x="4701963" y="4461277"/>
            <a:ext cx="2390318" cy="161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Image result for festo fin grippe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505" y="4341060"/>
            <a:ext cx="1857135" cy="185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Image result for electroadhesion gripper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205015"/>
            <a:ext cx="1515034" cy="213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9" r="29685" b="9848"/>
          <a:stretch/>
        </p:blipFill>
        <p:spPr bwMode="auto">
          <a:xfrm>
            <a:off x="6781888" y="4093805"/>
            <a:ext cx="1732209" cy="23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2" name="Picture 26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1" r="31168" b="14598"/>
          <a:stretch/>
        </p:blipFill>
        <p:spPr bwMode="auto">
          <a:xfrm>
            <a:off x="5861108" y="3997791"/>
            <a:ext cx="1992469" cy="254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057142" y="4119849"/>
            <a:ext cx="3600400" cy="2308324"/>
          </a:xfrm>
          <a:prstGeom prst="rect">
            <a:avLst/>
          </a:prstGeom>
          <a:solidFill>
            <a:srgbClr val="FF6D6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 smtClean="0"/>
              <a:t>ERROR:</a:t>
            </a:r>
          </a:p>
          <a:p>
            <a:pPr algn="ctr"/>
            <a:r>
              <a:rPr lang="en-GB" sz="4800" dirty="0" smtClean="0"/>
              <a:t>Too many grippers!</a:t>
            </a:r>
            <a:endParaRPr lang="en-GB" sz="4800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Previous Gripper Designs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1033572"/>
            <a:ext cx="9144000" cy="5824428"/>
            <a:chOff x="0" y="1033572"/>
            <a:chExt cx="9144000" cy="5824428"/>
          </a:xfrm>
        </p:grpSpPr>
        <p:sp>
          <p:nvSpPr>
            <p:cNvPr id="2" name="TextBox 1"/>
            <p:cNvSpPr txBox="1"/>
            <p:nvPr/>
          </p:nvSpPr>
          <p:spPr>
            <a:xfrm>
              <a:off x="0" y="1033572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/>
                <a:t>Hard</a:t>
              </a:r>
              <a:endParaRPr lang="en-GB" sz="2800" dirty="0"/>
            </a:p>
          </p:txBody>
        </p:sp>
        <p:cxnSp>
          <p:nvCxnSpPr>
            <p:cNvPr id="9" name="Straight Arrow Connector 8"/>
            <p:cNvCxnSpPr>
              <a:stCxn id="2" idx="2"/>
              <a:endCxn id="3" idx="0"/>
            </p:cNvCxnSpPr>
            <p:nvPr/>
          </p:nvCxnSpPr>
          <p:spPr>
            <a:xfrm>
              <a:off x="4572000" y="1556792"/>
              <a:ext cx="0" cy="47779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0" y="6334780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 smtClean="0"/>
                <a:t>Soft</a:t>
              </a:r>
              <a:endParaRPr lang="en-GB" sz="28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0" y="3553852"/>
            <a:ext cx="9144000" cy="523220"/>
            <a:chOff x="0" y="3140968"/>
            <a:chExt cx="9144000" cy="523220"/>
          </a:xfrm>
        </p:grpSpPr>
        <p:sp>
          <p:nvSpPr>
            <p:cNvPr id="4" name="TextBox 3"/>
            <p:cNvSpPr txBox="1"/>
            <p:nvPr/>
          </p:nvSpPr>
          <p:spPr>
            <a:xfrm>
              <a:off x="0" y="3140968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/>
                <a:t>Passive</a:t>
              </a:r>
              <a:endParaRPr lang="en-GB" sz="28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0" y="3140968"/>
              <a:ext cx="914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800" dirty="0" smtClean="0"/>
                <a:t>Active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259632" y="3402578"/>
              <a:ext cx="67687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0" name="Picture 4" descr="Image result for brick"/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64904"/>
            <a:ext cx="2084846" cy="113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7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Gripper Designs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Active: Festo Fin Gripper</a:t>
            </a:r>
          </a:p>
          <a:p>
            <a:pPr lvl="1"/>
            <a:r>
              <a:rPr lang="en-GB" dirty="0" smtClean="0"/>
              <a:t>Requires knowledge of time to close just before the object hits the gripper</a:t>
            </a:r>
          </a:p>
          <a:p>
            <a:r>
              <a:rPr lang="en-GB" dirty="0" smtClean="0"/>
              <a:t>Passive</a:t>
            </a:r>
            <a:r>
              <a:rPr lang="en-GB" dirty="0" smtClean="0"/>
              <a:t>: Funnel Catcher</a:t>
            </a:r>
            <a:endParaRPr lang="en-GB" dirty="0" smtClean="0"/>
          </a:p>
          <a:p>
            <a:pPr lvl="1"/>
            <a:r>
              <a:rPr lang="en-GB" dirty="0" smtClean="0"/>
              <a:t>Careful design, limited range of objects it can catch, reduced control complexity</a:t>
            </a:r>
            <a:endParaRPr lang="en-GB" dirty="0"/>
          </a:p>
        </p:txBody>
      </p:sp>
      <p:pic>
        <p:nvPicPr>
          <p:cNvPr id="3074" name="Picture 2" descr="C:\Users\Student\Desktop\Catcher Bot\FEA\Soft Passive Gripper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34765" y1="30386" x2="34765" y2="30386"/>
                        <a14:backgroundMark x1="63712" y1="88585" x2="63712" y2="88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676" y="4104456"/>
            <a:ext cx="3060740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tudent\Desktop\Catcher Bot\Gripp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backgroundMark x1="50852" y1="16735" x2="50852" y2="16735"/>
                        <a14:backgroundMark x1="79261" y1="41735" x2="79261" y2="41735"/>
                        <a14:backgroundMark x1="72064" y1="62857" x2="72064" y2="62857"/>
                        <a14:backgroundMark x1="62311" y1="64490" x2="62311" y2="64490"/>
                        <a14:backgroundMark x1="37973" y1="34592" x2="37973" y2="34592"/>
                        <a14:backgroundMark x1="35227" y1="29388" x2="35227" y2="29388"/>
                        <a14:backgroundMark x1="30966" y1="21633" x2="30966" y2="21633"/>
                        <a14:backgroundMark x1="36932" y1="17551" x2="36932" y2="17551"/>
                        <a14:backgroundMark x1="43182" y1="14898" x2="43182" y2="14898"/>
                        <a14:backgroundMark x1="65814" y1="66531" x2="65814" y2="66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1022333" y="4458388"/>
            <a:ext cx="2592288" cy="240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50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Passive Gripper FEA</a:t>
            </a:r>
          </a:p>
          <a:p>
            <a:r>
              <a:rPr lang="en-GB" dirty="0" smtClean="0"/>
              <a:t>Active Gripper CAD</a:t>
            </a:r>
          </a:p>
          <a:p>
            <a:r>
              <a:rPr lang="en-GB" dirty="0" smtClean="0"/>
              <a:t>Frame</a:t>
            </a:r>
          </a:p>
          <a:p>
            <a:r>
              <a:rPr lang="en-GB" dirty="0" smtClean="0"/>
              <a:t>Motors…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36096" y="1268760"/>
            <a:ext cx="3076575" cy="5205367"/>
            <a:chOff x="5436096" y="260648"/>
            <a:chExt cx="3672408" cy="6213479"/>
          </a:xfrm>
        </p:grpSpPr>
        <p:pic>
          <p:nvPicPr>
            <p:cNvPr id="2050" name="Picture 2" descr="C:\Users\Student\Desktop\Catcher Bot\FEA\Non-PLA\2slat ABS 0.7cm\2slat ABS 0.7cm, 1nbs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3724" b="82422" l="3514" r="9758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32963" r="2279" b="15827"/>
            <a:stretch/>
          </p:blipFill>
          <p:spPr bwMode="auto">
            <a:xfrm rot="5400000">
              <a:off x="3273271" y="2423474"/>
              <a:ext cx="6213478" cy="1887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Student\Desktop\Catcher Bot\FEA\Non-PLA\2slat ABS 0.7cm\2slat ABS 0.7cm, 1nfs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4349" b="74219" l="4466" r="985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2" t="24752" r="1363" b="25645"/>
            <a:stretch/>
          </p:blipFill>
          <p:spPr bwMode="auto">
            <a:xfrm rot="16200000" flipH="1">
              <a:off x="5084781" y="2450404"/>
              <a:ext cx="6213479" cy="1833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2" descr="C:\Users\Student\Desktop\Catcher Bot\Fram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9" r="22601"/>
          <a:stretch/>
        </p:blipFill>
        <p:spPr bwMode="auto">
          <a:xfrm>
            <a:off x="2501832" y="3212976"/>
            <a:ext cx="3456047" cy="323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59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Problems</a:t>
            </a:r>
            <a:endParaRPr lang="en-GB" sz="2400" dirty="0"/>
          </a:p>
          <a:p>
            <a:r>
              <a:rPr lang="en-GB" sz="2400" dirty="0" smtClean="0"/>
              <a:t>Gear Box:</a:t>
            </a:r>
          </a:p>
          <a:p>
            <a:pPr lvl="1"/>
            <a:r>
              <a:rPr lang="en-GB" sz="2000" dirty="0" smtClean="0"/>
              <a:t>Gears slipping and plastic failing</a:t>
            </a:r>
          </a:p>
          <a:p>
            <a:pPr lvl="2"/>
            <a:r>
              <a:rPr lang="en-GB" sz="1800" dirty="0" smtClean="0"/>
              <a:t>Reducing gear ratios</a:t>
            </a:r>
          </a:p>
          <a:p>
            <a:pPr lvl="2"/>
            <a:r>
              <a:rPr lang="en-GB" sz="1800" dirty="0" smtClean="0"/>
              <a:t>Increasing gear depths to increase surface area of contact between teeth</a:t>
            </a:r>
          </a:p>
          <a:p>
            <a:pPr lvl="2"/>
            <a:r>
              <a:rPr lang="en-GB" sz="1800" dirty="0" smtClean="0"/>
              <a:t>Reducing tolerances &amp; adding blocks to reduce side movement</a:t>
            </a:r>
          </a:p>
          <a:p>
            <a:pPr lvl="2"/>
            <a:r>
              <a:rPr lang="en-GB" sz="1800" dirty="0" smtClean="0"/>
              <a:t>Strengthen gearbox design</a:t>
            </a:r>
            <a:endParaRPr lang="en-GB" sz="2000" dirty="0"/>
          </a:p>
          <a:p>
            <a:r>
              <a:rPr lang="en-GB" sz="2400" dirty="0"/>
              <a:t>Stepper Motor + </a:t>
            </a:r>
            <a:r>
              <a:rPr lang="en-GB" sz="2400" dirty="0" smtClean="0"/>
              <a:t>Driver</a:t>
            </a:r>
          </a:p>
          <a:p>
            <a:pPr lvl="1"/>
            <a:r>
              <a:rPr lang="en-GB" sz="2000" dirty="0" smtClean="0"/>
              <a:t>Unable to deliver power and difficult to control</a:t>
            </a:r>
          </a:p>
          <a:p>
            <a:pPr lvl="2"/>
            <a:r>
              <a:rPr lang="en-GB" sz="1800" dirty="0" smtClean="0"/>
              <a:t>Attempted reusing an old controller via sniffing commands from an XP machine</a:t>
            </a:r>
          </a:p>
          <a:p>
            <a:pPr lvl="2"/>
            <a:r>
              <a:rPr lang="en-GB" sz="1800" dirty="0" smtClean="0"/>
              <a:t>Attempting to use different controllers</a:t>
            </a:r>
            <a:endParaRPr lang="en-GB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974" b="88281" l="23353" r="82943">
                        <a14:foregroundMark x1="54685" y1="40234" x2="54685" y2="40234"/>
                        <a14:foregroundMark x1="56076" y1="26953" x2="56076" y2="26953"/>
                        <a14:foregroundMark x1="65886" y1="47917" x2="65886" y2="47917"/>
                        <a14:foregroundMark x1="66984" y1="64714" x2="66984" y2="64714"/>
                        <a14:foregroundMark x1="70498" y1="68880" x2="70498" y2="68880"/>
                        <a14:foregroundMark x1="78111" y1="77083" x2="78111" y2="77083"/>
                        <a14:foregroundMark x1="42167" y1="76693" x2="42167" y2="76693"/>
                        <a14:foregroundMark x1="45315" y1="54818" x2="45315" y2="54818"/>
                        <a14:foregroundMark x1="37189" y1="65234" x2="37189" y2="65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41" t="18229" r="17497" b="12674"/>
          <a:stretch/>
        </p:blipFill>
        <p:spPr bwMode="auto">
          <a:xfrm>
            <a:off x="5004048" y="764704"/>
            <a:ext cx="3632325" cy="240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53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 Tracking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Generic Algorithm</a:t>
            </a:r>
          </a:p>
          <a:p>
            <a:pPr lvl="1"/>
            <a:r>
              <a:rPr lang="en-GB" dirty="0" smtClean="0"/>
              <a:t>Attempted 3 algorithms</a:t>
            </a:r>
          </a:p>
          <a:p>
            <a:pPr lvl="2"/>
            <a:r>
              <a:rPr lang="en-GB" dirty="0" smtClean="0"/>
              <a:t>Histogram centric</a:t>
            </a:r>
          </a:p>
          <a:p>
            <a:pPr lvl="2"/>
            <a:r>
              <a:rPr lang="en-GB" dirty="0" smtClean="0"/>
              <a:t>Optical flow based</a:t>
            </a:r>
          </a:p>
          <a:p>
            <a:pPr lvl="2"/>
            <a:r>
              <a:rPr lang="en-GB" dirty="0" smtClean="0"/>
              <a:t>Neural-network inspired</a:t>
            </a:r>
          </a:p>
          <a:p>
            <a:r>
              <a:rPr lang="en-GB" dirty="0" smtClean="0"/>
              <a:t>Simple Algorithm</a:t>
            </a:r>
          </a:p>
          <a:p>
            <a:pPr lvl="1"/>
            <a:r>
              <a:rPr lang="en-GB" dirty="0" smtClean="0"/>
              <a:t>Colour detection with centre of mass</a:t>
            </a:r>
          </a:p>
          <a:p>
            <a:r>
              <a:rPr lang="en-GB" dirty="0" smtClean="0"/>
              <a:t>Integration with ROS</a:t>
            </a:r>
          </a:p>
        </p:txBody>
      </p:sp>
      <p:pic>
        <p:nvPicPr>
          <p:cNvPr id="3074" name="Picture 2" descr="C:\Users\Student\Desktop\Catcher Bot\Ball Track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1" t="20116" r="27543" b="21960"/>
          <a:stretch/>
        </p:blipFill>
        <p:spPr bwMode="auto">
          <a:xfrm>
            <a:off x="5335307" y="1772816"/>
            <a:ext cx="3056565" cy="25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18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Do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Look into image stabilization &amp; Kalman filter</a:t>
            </a:r>
          </a:p>
          <a:p>
            <a:r>
              <a:rPr lang="en-GB" dirty="0" smtClean="0"/>
              <a:t>Finish system kinematics</a:t>
            </a:r>
          </a:p>
          <a:p>
            <a:r>
              <a:rPr lang="en-GB" dirty="0" smtClean="0"/>
              <a:t>Attempt PID control</a:t>
            </a:r>
          </a:p>
        </p:txBody>
      </p:sp>
    </p:spTree>
    <p:extLst>
      <p:ext uri="{BB962C8B-B14F-4D97-AF65-F5344CB8AC3E}">
        <p14:creationId xmlns:p14="http://schemas.microsoft.com/office/powerpoint/2010/main" val="69779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311</Words>
  <Application>Microsoft Office PowerPoint</Application>
  <PresentationFormat>On-screen Show (4:3)</PresentationFormat>
  <Paragraphs>73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iCatching</vt:lpstr>
      <vt:lpstr>Cable Driven Machines</vt:lpstr>
      <vt:lpstr>Previous Catcher-Bots</vt:lpstr>
      <vt:lpstr>PowerPoint Presentation</vt:lpstr>
      <vt:lpstr>Our Gripper Designs</vt:lpstr>
      <vt:lpstr>Design</vt:lpstr>
      <vt:lpstr>Motors</vt:lpstr>
      <vt:lpstr>Object Tracking</vt:lpstr>
      <vt:lpstr>To Do</vt:lpstr>
      <vt:lpstr>Questions?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iCatcher</dc:title>
  <dc:creator>Student</dc:creator>
  <cp:lastModifiedBy>Student</cp:lastModifiedBy>
  <cp:revision>57</cp:revision>
  <dcterms:created xsi:type="dcterms:W3CDTF">2017-10-29T17:16:17Z</dcterms:created>
  <dcterms:modified xsi:type="dcterms:W3CDTF">2017-10-31T13:48:42Z</dcterms:modified>
</cp:coreProperties>
</file>